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303" r:id="rId3"/>
    <p:sldId id="304" r:id="rId4"/>
    <p:sldId id="285" r:id="rId5"/>
    <p:sldId id="305" r:id="rId6"/>
    <p:sldId id="306" r:id="rId7"/>
    <p:sldId id="307" r:id="rId8"/>
    <p:sldId id="308" r:id="rId9"/>
    <p:sldId id="264" r:id="rId10"/>
    <p:sldId id="309" r:id="rId11"/>
    <p:sldId id="265" r:id="rId12"/>
    <p:sldId id="267" r:id="rId13"/>
    <p:sldId id="268" r:id="rId14"/>
    <p:sldId id="291" r:id="rId15"/>
    <p:sldId id="287" r:id="rId16"/>
    <p:sldId id="300" r:id="rId17"/>
    <p:sldId id="295" r:id="rId18"/>
    <p:sldId id="301" r:id="rId19"/>
    <p:sldId id="302" r:id="rId20"/>
    <p:sldId id="294" r:id="rId21"/>
    <p:sldId id="310" r:id="rId22"/>
    <p:sldId id="269" r:id="rId23"/>
    <p:sldId id="296" r:id="rId24"/>
    <p:sldId id="297" r:id="rId25"/>
    <p:sldId id="271" r:id="rId26"/>
    <p:sldId id="311" r:id="rId27"/>
    <p:sldId id="312" r:id="rId28"/>
    <p:sldId id="313" r:id="rId29"/>
    <p:sldId id="314" r:id="rId30"/>
    <p:sldId id="315" r:id="rId31"/>
    <p:sldId id="316" r:id="rId32"/>
    <p:sldId id="273" r:id="rId33"/>
    <p:sldId id="270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570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ogle.com/url?q=http://docs.cntd.ru/document/420300289&amp;sa=D&amp;usg=AFQjCNE_BJ11cne015A0U9LiKMT9srhivw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Проектирование современного    занятия в ДОО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Селина Т.М., рук. Центра </a:t>
            </a:r>
            <a:r>
              <a:rPr lang="ru-RU" smtClean="0"/>
              <a:t>НМС деятельности МОУ НПК №1</a:t>
            </a:r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Основная часть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dirty="0" smtClean="0"/>
              <a:t>Актуализация </a:t>
            </a:r>
            <a:r>
              <a:rPr lang="ru-RU" b="1" dirty="0" err="1" smtClean="0"/>
              <a:t>ЗиУ</a:t>
            </a:r>
            <a:r>
              <a:rPr lang="ru-RU" dirty="0" smtClean="0"/>
              <a:t>. </a:t>
            </a:r>
          </a:p>
          <a:p>
            <a:pPr lvl="0"/>
            <a:r>
              <a:rPr lang="ru-RU" b="1" dirty="0" smtClean="0"/>
              <a:t>Затруднение в деятельности</a:t>
            </a:r>
            <a:r>
              <a:rPr lang="ru-RU" dirty="0" smtClean="0"/>
              <a:t> для достижения цели (препятствие), причины затруднения (недостаток знаний, способов деятельности). </a:t>
            </a:r>
          </a:p>
          <a:p>
            <a:pPr lvl="0"/>
            <a:r>
              <a:rPr lang="ru-RU" b="1" dirty="0" smtClean="0"/>
              <a:t>«Открытие» нового знания</a:t>
            </a:r>
            <a:r>
              <a:rPr lang="ru-RU" dirty="0" smtClean="0"/>
              <a:t> – как преодолеть затруднение </a:t>
            </a:r>
          </a:p>
          <a:p>
            <a:pPr lvl="0"/>
            <a:r>
              <a:rPr lang="ru-RU" b="1" dirty="0" smtClean="0"/>
              <a:t>Включение нового знания (способа действий) в систему знаний ребенка (умение детей слушать, понимать и выполнять инструкцию, планировать свою деятельность)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Основная часть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b="1" dirty="0" smtClean="0"/>
              <a:t>Выдвижение различных вариантов</a:t>
            </a:r>
            <a:r>
              <a:rPr lang="ru-RU" dirty="0" smtClean="0"/>
              <a:t>, что сделать, чтобы разрешить проблему. </a:t>
            </a:r>
          </a:p>
          <a:p>
            <a:pPr algn="just"/>
            <a:r>
              <a:rPr lang="ru-RU" dirty="0" smtClean="0"/>
              <a:t>Ответы детей не оценивать, принимать любые, </a:t>
            </a:r>
            <a:r>
              <a:rPr lang="ru-RU" b="1" dirty="0" smtClean="0"/>
              <a:t>предлагать что-то сделать на выбор</a:t>
            </a:r>
            <a:r>
              <a:rPr lang="ru-RU" dirty="0" smtClean="0"/>
              <a:t>. </a:t>
            </a:r>
          </a:p>
          <a:p>
            <a:pPr algn="just"/>
            <a:r>
              <a:rPr lang="ru-RU" dirty="0" smtClean="0"/>
              <a:t>В процессе деятельности воспитатель всегда спрашивает детей: </a:t>
            </a:r>
            <a:r>
              <a:rPr lang="ru-RU" b="1" dirty="0" smtClean="0"/>
              <a:t>«Зачем, почему ты это делаеш</a:t>
            </a:r>
            <a:r>
              <a:rPr lang="ru-RU" dirty="0" smtClean="0"/>
              <a:t>ь?»</a:t>
            </a:r>
          </a:p>
          <a:p>
            <a:pPr algn="just"/>
            <a:r>
              <a:rPr lang="ru-RU" dirty="0" smtClean="0"/>
              <a:t>Если ребенок делает что-то не так, дать ему возможность самому понять что именно, можно на помощь отправить более смышленого ребенка.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Основная часть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Планирование</a:t>
            </a:r>
          </a:p>
          <a:p>
            <a:r>
              <a:rPr lang="ru-RU" dirty="0" smtClean="0"/>
              <a:t>- составление и обсуждение предстоящей </a:t>
            </a:r>
            <a:r>
              <a:rPr lang="ru-RU" b="1" dirty="0" smtClean="0"/>
              <a:t>совместной деятельности вместе с детьми</a:t>
            </a:r>
          </a:p>
          <a:p>
            <a:r>
              <a:rPr lang="ru-RU" dirty="0" smtClean="0"/>
              <a:t>- </a:t>
            </a:r>
            <a:r>
              <a:rPr lang="ru-RU" b="1" dirty="0" smtClean="0"/>
              <a:t>стимулирование</a:t>
            </a:r>
            <a:r>
              <a:rPr lang="ru-RU" dirty="0" smtClean="0"/>
              <a:t> детей к высказываниям</a:t>
            </a:r>
          </a:p>
          <a:p>
            <a:r>
              <a:rPr lang="ru-RU" dirty="0" smtClean="0"/>
              <a:t>- сопряжение индивидуальных интересов ребенка и работы группы- выбор,  самостоятельность,  инициатива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Основная часть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- </a:t>
            </a:r>
            <a:r>
              <a:rPr lang="ru-RU" b="1" dirty="0" smtClean="0"/>
              <a:t>возможность выбора </a:t>
            </a:r>
            <a:r>
              <a:rPr lang="ru-RU" dirty="0" smtClean="0"/>
              <a:t>наиболее значимых для ребенка вида и формы деятельности</a:t>
            </a:r>
          </a:p>
          <a:p>
            <a:r>
              <a:rPr lang="ru-RU" dirty="0" smtClean="0"/>
              <a:t>- выбор материалов</a:t>
            </a:r>
          </a:p>
          <a:p>
            <a:r>
              <a:rPr lang="ru-RU" dirty="0" smtClean="0"/>
              <a:t>- выбор партнера</a:t>
            </a:r>
          </a:p>
          <a:p>
            <a:r>
              <a:rPr lang="ru-RU" dirty="0" smtClean="0"/>
              <a:t>- выбор места</a:t>
            </a:r>
          </a:p>
          <a:p>
            <a:r>
              <a:rPr lang="ru-RU" dirty="0" smtClean="0"/>
              <a:t>- выбор способа</a:t>
            </a:r>
          </a:p>
          <a:p>
            <a:r>
              <a:rPr lang="ru-RU" dirty="0" smtClean="0"/>
              <a:t>- проявление стремления ребенка находить с</a:t>
            </a:r>
            <a:r>
              <a:rPr lang="ru-RU" b="1" dirty="0" smtClean="0"/>
              <a:t>вой способ решения</a:t>
            </a:r>
          </a:p>
          <a:p>
            <a:r>
              <a:rPr lang="ru-RU" dirty="0" smtClean="0"/>
              <a:t>- </a:t>
            </a:r>
            <a:r>
              <a:rPr lang="ru-RU" b="1" dirty="0" smtClean="0"/>
              <a:t>речевая активность</a:t>
            </a:r>
            <a:endParaRPr lang="ru-RU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Формы совместной деятельности взрослых и детей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sz="quarter" idx="1"/>
          </p:nvPr>
        </p:nvSpPr>
        <p:spPr>
          <a:xfrm>
            <a:off x="609600" y="1589088"/>
            <a:ext cx="3886200" cy="4572000"/>
          </a:xfrm>
        </p:spPr>
        <p:txBody>
          <a:bodyPr>
            <a:normAutofit lnSpcReduction="1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2000" b="1" u="sng" dirty="0" smtClean="0"/>
              <a:t>Традиционные формы: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2000" b="1" dirty="0" smtClean="0"/>
              <a:t>Беседы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2000" b="1" dirty="0" smtClean="0"/>
              <a:t>Разговоры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2000" b="1" dirty="0" smtClean="0"/>
              <a:t>Экскурсии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2000" b="1" dirty="0" smtClean="0"/>
              <a:t>Наблюдения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2000" b="1" dirty="0" smtClean="0"/>
              <a:t>Рассматривание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2000" b="1" dirty="0" smtClean="0"/>
              <a:t>Игра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2000" b="1" dirty="0" smtClean="0"/>
              <a:t>Чтение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2000" b="1" dirty="0" smtClean="0"/>
              <a:t>Загадка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2000" b="1" dirty="0" smtClean="0"/>
              <a:t>Рассказ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2000" b="1" dirty="0" smtClean="0"/>
              <a:t>Исполнение и творчество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2000" b="1" dirty="0" smtClean="0"/>
              <a:t>Экспериментирование и исследование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ru-RU" sz="2000" b="1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ru-RU" sz="2400" b="1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ru-RU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ru-RU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ru-RU" dirty="0" smtClean="0"/>
          </a:p>
        </p:txBody>
      </p:sp>
      <p:sp>
        <p:nvSpPr>
          <p:cNvPr id="11268" name="Содержимое 3"/>
          <p:cNvSpPr>
            <a:spLocks noGrp="1"/>
          </p:cNvSpPr>
          <p:nvPr>
            <p:ph sz="quarter" idx="2"/>
          </p:nvPr>
        </p:nvSpPr>
        <p:spPr>
          <a:xfrm>
            <a:off x="4845050" y="1589088"/>
            <a:ext cx="3886200" cy="4572000"/>
          </a:xfrm>
        </p:spPr>
        <p:txBody>
          <a:bodyPr>
            <a:normAutofit lnSpcReduction="1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u="sng" dirty="0" smtClean="0"/>
              <a:t>Новые формы: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u="sng" dirty="0" smtClean="0"/>
              <a:t>игра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b="1" dirty="0" smtClean="0"/>
              <a:t>Проектная деятельность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b="1" dirty="0" smtClean="0"/>
              <a:t>Ситуация, ситуационная задача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b="1" dirty="0" smtClean="0"/>
              <a:t>Мастерская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b="1" dirty="0" err="1" smtClean="0"/>
              <a:t>Коллекционирова</a:t>
            </a:r>
            <a:endParaRPr lang="ru-RU" b="1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b="1" dirty="0" err="1" smtClean="0"/>
              <a:t>ние</a:t>
            </a:r>
            <a:endParaRPr lang="ru-RU" b="1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b="1" dirty="0" smtClean="0"/>
              <a:t>Викторины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ru-RU" b="1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Средства обучения и воспитания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Деятельность означает, что ребёнок имеет или владеет </a:t>
            </a:r>
            <a:r>
              <a:rPr lang="ru-RU" i="1" dirty="0" smtClean="0"/>
              <a:t>средством,</a:t>
            </a:r>
            <a:r>
              <a:rPr lang="ru-RU" dirty="0" smtClean="0"/>
              <a:t> </a:t>
            </a:r>
            <a:r>
              <a:rPr lang="ru-RU" i="1" dirty="0" smtClean="0"/>
              <a:t>инструментом</a:t>
            </a:r>
            <a:r>
              <a:rPr lang="ru-RU" dirty="0" smtClean="0"/>
              <a:t> для осуществления каких-либо действий. </a:t>
            </a:r>
          </a:p>
          <a:p>
            <a:pPr algn="just"/>
            <a:r>
              <a:rPr lang="ru-RU" dirty="0" smtClean="0"/>
              <a:t>В качестве средства может выступать не только реальный объект, как, например, кисточка для рисования. Это может быть и слово как средство, если ребёнок занимается коммуникативной деятельностью.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altLang="ru-RU" dirty="0" smtClean="0"/>
              <a:t>Открытые вопросы, которые помогают детям продолжать исследовать и узнавать новое.</a:t>
            </a:r>
          </a:p>
          <a:p>
            <a:pPr algn="just"/>
            <a:r>
              <a:rPr lang="ru-RU" altLang="ru-RU" dirty="0" smtClean="0"/>
              <a:t> Открытые вопросы предполагают более одного «правильного» ответа. </a:t>
            </a:r>
          </a:p>
          <a:p>
            <a:pPr algn="just"/>
            <a:r>
              <a:rPr lang="ru-RU" altLang="ru-RU" dirty="0" smtClean="0"/>
              <a:t>Если воспитатель в группе часто задаёт вопросы, дети тоже начнут о многом спрашивать.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dirty="0" smtClean="0"/>
              <a:t>Умение задавать вопросы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Приемы обучения диалогу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2071678"/>
          <a:ext cx="8229600" cy="38862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2072644">
                <a:tc>
                  <a:txBody>
                    <a:bodyPr/>
                    <a:lstStyle/>
                    <a:p>
                      <a:r>
                        <a:rPr lang="ru-RU" dirty="0" smtClean="0"/>
                        <a:t>Вопросы поискового и проблемного характера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Почему? Зачем? Из-за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чего?</a:t>
                      </a:r>
                      <a:r>
                        <a:rPr lang="ru-RU" baseline="0" dirty="0" smtClean="0"/>
                        <a:t>  Чем похожи? Как узнать? Каким образом? Для чего? Можно ли изменить ситуацию и как это сделать?</a:t>
                      </a:r>
                      <a:endParaRPr lang="ru-RU" dirty="0"/>
                    </a:p>
                  </a:txBody>
                  <a:tcPr/>
                </a:tc>
              </a:tr>
              <a:tr h="906782">
                <a:tc>
                  <a:txBody>
                    <a:bodyPr/>
                    <a:lstStyle/>
                    <a:p>
                      <a:r>
                        <a:rPr lang="ru-RU" dirty="0" smtClean="0"/>
                        <a:t>Вопросы, стимулирующие обобщение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 каких ребят можно сказать – это друзья?</a:t>
                      </a:r>
                      <a:endParaRPr lang="ru-RU" dirty="0"/>
                    </a:p>
                  </a:txBody>
                  <a:tcPr/>
                </a:tc>
              </a:tr>
              <a:tr h="906782">
                <a:tc>
                  <a:txBody>
                    <a:bodyPr/>
                    <a:lstStyle/>
                    <a:p>
                      <a:r>
                        <a:rPr lang="ru-RU" dirty="0" smtClean="0"/>
                        <a:t>Репродуктивные вопросы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Что? Где? Сколько? Как называется? Какой?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Традиционный подход</a:t>
            </a: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Современный подход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/>
              <a:t>Вопрос, который задает педагог: «Правда плохо поступил?»</a:t>
            </a:r>
          </a:p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Какой вопрос задали бы Вы?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/>
              <a:t>Заключительная  часть (рефлексивный этап)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Умение </a:t>
            </a:r>
            <a:r>
              <a:rPr lang="ru-RU" dirty="0"/>
              <a:t>выражать свои мысли и желания, </a:t>
            </a:r>
            <a:r>
              <a:rPr lang="ru-RU" dirty="0" smtClean="0"/>
              <a:t>использовать </a:t>
            </a:r>
            <a:r>
              <a:rPr lang="ru-RU" dirty="0"/>
              <a:t>речь для выражения своих мыслей, чувств и желаний,  умение адекватно проявлять свои чувства. </a:t>
            </a:r>
            <a:endParaRPr lang="ru-RU" dirty="0" smtClean="0"/>
          </a:p>
          <a:p>
            <a:pPr algn="just"/>
            <a:r>
              <a:rPr lang="ru-RU" dirty="0" smtClean="0"/>
              <a:t>На </a:t>
            </a:r>
            <a:r>
              <a:rPr lang="ru-RU" dirty="0"/>
              <a:t>этом этапе уместно поинтересоваться у детей: «А теперь расскажите, что Вам понравилось больше всего, почему? Что Вы научились сегодня делать? Понравилось Вам сегодняшнее занятие?»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Занятие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«Примером вариативных форм, способов, методов организации образовательной деятельности могут служить такие формы как: образовательные предложения для целой группы (занятия)…» (ПООП ДО, п.2.2.)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Завершение (рефлексия)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ru-RU" dirty="0" smtClean="0"/>
          </a:p>
          <a:p>
            <a:pPr algn="just"/>
            <a:r>
              <a:rPr lang="ru-RU" dirty="0" smtClean="0"/>
              <a:t>Спросить: «Зачем вы все это сделали?», чтоб понять, осознал ли ребенок цель</a:t>
            </a:r>
          </a:p>
          <a:p>
            <a:pPr algn="just"/>
            <a:r>
              <a:rPr lang="ru-RU" dirty="0" smtClean="0"/>
              <a:t>Найти кого за что похвалить (не только за результат, но и за деятельность в процессе)</a:t>
            </a:r>
          </a:p>
          <a:p>
            <a:pPr algn="just"/>
            <a:r>
              <a:rPr lang="ru-RU" dirty="0" smtClean="0"/>
              <a:t>Позитивная обратная связь</a:t>
            </a:r>
          </a:p>
          <a:p>
            <a:pPr algn="just"/>
            <a:r>
              <a:rPr lang="ru-RU" dirty="0" smtClean="0"/>
              <a:t>«Молодец, умница» – не знает, за что его хвалят</a:t>
            </a:r>
          </a:p>
          <a:p>
            <a:pPr algn="just"/>
            <a:r>
              <a:rPr lang="ru-RU" dirty="0" smtClean="0"/>
              <a:t>???                                     знает, за что его хвалят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Завершение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конспекте - вопросы воспитателя, при помощи которых он фиксирует у воспитанников новые понятия и новые знания, а также помогает детям анализировать собственную и коллективную деятельность в процессе НОД.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Завершение (рефлексия)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Соотнесение с поставленной целью</a:t>
            </a:r>
          </a:p>
          <a:p>
            <a:r>
              <a:rPr lang="ru-RU" dirty="0" smtClean="0"/>
              <a:t>- коллективной</a:t>
            </a:r>
          </a:p>
          <a:p>
            <a:r>
              <a:rPr lang="ru-RU" dirty="0" smtClean="0"/>
              <a:t>- индивидуальной</a:t>
            </a:r>
          </a:p>
          <a:p>
            <a:r>
              <a:rPr lang="ru-RU" b="1" dirty="0" smtClean="0"/>
              <a:t>достижения</a:t>
            </a:r>
          </a:p>
          <a:p>
            <a:r>
              <a:rPr lang="ru-RU" b="1" dirty="0" smtClean="0"/>
              <a:t>проблемы</a:t>
            </a:r>
          </a:p>
          <a:p>
            <a:r>
              <a:rPr lang="ru-RU" b="1" dirty="0" smtClean="0"/>
              <a:t>трудности</a:t>
            </a:r>
          </a:p>
          <a:p>
            <a:r>
              <a:rPr lang="ru-RU" b="1" dirty="0" smtClean="0"/>
              <a:t>могу</a:t>
            </a:r>
          </a:p>
          <a:p>
            <a:r>
              <a:rPr lang="ru-RU" b="1" dirty="0" smtClean="0"/>
              <a:t>научился</a:t>
            </a:r>
          </a:p>
          <a:p>
            <a:r>
              <a:rPr lang="ru-RU" dirty="0" smtClean="0"/>
              <a:t>речевая активность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Принятие решения</a:t>
            </a:r>
          </a:p>
          <a:p>
            <a:r>
              <a:rPr lang="ru-RU" dirty="0" smtClean="0"/>
              <a:t>- расскажем/расскажу</a:t>
            </a:r>
          </a:p>
          <a:p>
            <a:r>
              <a:rPr lang="ru-RU" dirty="0" smtClean="0"/>
              <a:t>- покажем/покажу</a:t>
            </a:r>
          </a:p>
          <a:p>
            <a:r>
              <a:rPr lang="ru-RU" dirty="0" smtClean="0"/>
              <a:t>- продолжим/ продолжу</a:t>
            </a:r>
          </a:p>
          <a:p>
            <a:r>
              <a:rPr lang="ru-RU" dirty="0" smtClean="0"/>
              <a:t>- поиграем/поиграю</a:t>
            </a:r>
          </a:p>
          <a:p>
            <a:r>
              <a:rPr lang="ru-RU" dirty="0" smtClean="0"/>
              <a:t>- почитаем/почитаю</a:t>
            </a:r>
          </a:p>
          <a:p>
            <a:r>
              <a:rPr lang="ru-RU" dirty="0" smtClean="0"/>
              <a:t>- подарим/подарю</a:t>
            </a:r>
          </a:p>
          <a:p>
            <a:r>
              <a:rPr lang="ru-RU" dirty="0" smtClean="0"/>
              <a:t>- научим/научу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Рефлексивные вопросы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я понял? Чему научился?</a:t>
            </a:r>
          </a:p>
          <a:p>
            <a:r>
              <a:rPr lang="ru-RU" dirty="0" smtClean="0"/>
              <a:t>Что не понял? Почему?</a:t>
            </a:r>
          </a:p>
          <a:p>
            <a:r>
              <a:rPr lang="ru-RU" dirty="0" smtClean="0"/>
              <a:t>Какие задания мне были интересны? Почему?</a:t>
            </a:r>
          </a:p>
          <a:p>
            <a:r>
              <a:rPr lang="ru-RU" dirty="0" smtClean="0"/>
              <a:t>Как я выполнял задания, каким способом?</a:t>
            </a:r>
          </a:p>
          <a:p>
            <a:r>
              <a:rPr lang="ru-RU" dirty="0" smtClean="0"/>
              <a:t>Что для меня было трудным и почему? </a:t>
            </a:r>
          </a:p>
          <a:p>
            <a:r>
              <a:rPr lang="ru-RU" dirty="0" smtClean="0"/>
              <a:t>Преодолел ли я трудности? </a:t>
            </a:r>
          </a:p>
          <a:p>
            <a:r>
              <a:rPr lang="ru-RU" dirty="0" smtClean="0"/>
              <a:t>Что я чувствовал при этом?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Рефлексивные вопросы по целям использования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Выявление степени овладения детьми деятельностью; </a:t>
            </a:r>
          </a:p>
          <a:p>
            <a:r>
              <a:rPr lang="ru-RU" dirty="0" smtClean="0"/>
              <a:t>Выявление активности детей в выполняемой деятельности; </a:t>
            </a:r>
          </a:p>
          <a:p>
            <a:r>
              <a:rPr lang="ru-RU" dirty="0" smtClean="0"/>
              <a:t>Выявление эмоционального состояния детей; </a:t>
            </a:r>
          </a:p>
          <a:p>
            <a:r>
              <a:rPr lang="ru-RU" dirty="0" smtClean="0"/>
              <a:t>Прогнозирование дальнейшей деятельности детей; </a:t>
            </a:r>
          </a:p>
          <a:p>
            <a:r>
              <a:rPr lang="ru-RU" dirty="0" smtClean="0"/>
              <a:t>Оценка эффективности взаимодействия детей.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sz="3600" b="1" dirty="0" smtClean="0"/>
              <a:t>Практическая часть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Работа в группах</a:t>
            </a:r>
          </a:p>
          <a:p>
            <a:endParaRPr lang="ru-RU" dirty="0" smtClean="0"/>
          </a:p>
          <a:p>
            <a:r>
              <a:rPr lang="ru-RU" dirty="0" smtClean="0"/>
              <a:t>Рассмотреть карты анализа занятий, дополнить перечень признаков современного занятия. </a:t>
            </a:r>
          </a:p>
          <a:p>
            <a:r>
              <a:rPr lang="ru-RU" dirty="0" smtClean="0"/>
              <a:t>Проанализировать конспект занятий на основе карт анализа.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/>
              <a:t>Характеристика поведения педагога с ориентацией  на сотрудничество с детьми: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fontAlgn="base"/>
            <a:r>
              <a:rPr lang="ru-RU" dirty="0" smtClean="0"/>
              <a:t>Педагог делится  своими идеями, размышлениями, суждениями по обсуждаемой проблеме.</a:t>
            </a:r>
          </a:p>
          <a:p>
            <a:pPr lvl="0" fontAlgn="base"/>
            <a:r>
              <a:rPr lang="ru-RU" dirty="0" smtClean="0"/>
              <a:t>Принимаются групповые решения (совместные  с детьми).</a:t>
            </a:r>
          </a:p>
          <a:p>
            <a:pPr lvl="0" fontAlgn="base"/>
            <a:r>
              <a:rPr lang="ru-RU" dirty="0" smtClean="0"/>
              <a:t>Педагог совместно с детьми планирует.</a:t>
            </a:r>
          </a:p>
          <a:p>
            <a:pPr lvl="0" fontAlgn="base"/>
            <a:r>
              <a:rPr lang="ru-RU" dirty="0" smtClean="0"/>
              <a:t>Педагог демонстрирует детям свою поддержку, выражает сочувствие и понимание в затруднительных ситуациях.</a:t>
            </a:r>
          </a:p>
          <a:p>
            <a:pPr lvl="0" fontAlgn="base"/>
            <a:r>
              <a:rPr lang="ru-RU" dirty="0" smtClean="0"/>
              <a:t>Педагог часто практикует на занятии групповые и коллективные формы работы (взаимоконтроль, работа в парах, </a:t>
            </a:r>
            <a:r>
              <a:rPr lang="ru-RU" dirty="0" err="1" smtClean="0"/>
              <a:t>микрогруппах</a:t>
            </a:r>
            <a:r>
              <a:rPr lang="ru-RU" dirty="0" smtClean="0"/>
              <a:t> и др.).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i="1" dirty="0" smtClean="0"/>
              <a:t>Характеристика поведения педагога с ориентацией  на сотрудничество с детьми: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 fontAlgn="base"/>
            <a:r>
              <a:rPr lang="ru-RU" dirty="0" smtClean="0"/>
              <a:t>Педагог проявляет интерес к мнениям детей и поддерживает выражение ими своей точки зрения на ту или иную проблему.</a:t>
            </a:r>
          </a:p>
          <a:p>
            <a:pPr lvl="0" fontAlgn="base"/>
            <a:r>
              <a:rPr lang="ru-RU" dirty="0" smtClean="0"/>
              <a:t>Педагог поощряет инициативу детей в ходе  образовательного процесса.</a:t>
            </a:r>
          </a:p>
          <a:p>
            <a:pPr lvl="0" fontAlgn="base"/>
            <a:r>
              <a:rPr lang="ru-RU" dirty="0" smtClean="0"/>
              <a:t>Педагог побуждает детей задавать как можно больше разнообразных вопросов по теме.</a:t>
            </a:r>
          </a:p>
          <a:p>
            <a:pPr lvl="0" fontAlgn="base"/>
            <a:r>
              <a:rPr lang="ru-RU" dirty="0" smtClean="0"/>
              <a:t>Педагог доброжелательно и внимательно относится к ошибкам детей, помогает в них разбираться и исправлять их.</a:t>
            </a:r>
          </a:p>
          <a:p>
            <a:pPr lvl="0" fontAlgn="base"/>
            <a:r>
              <a:rPr lang="ru-RU" dirty="0" smtClean="0"/>
              <a:t>Педагог предлагает детям свою помощь в затруднительных для них  ситуациях.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Практическая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Проанализировать </a:t>
            </a:r>
            <a:r>
              <a:rPr lang="ru-RU" dirty="0" err="1" smtClean="0"/>
              <a:t>видеозаняти</a:t>
            </a:r>
            <a:r>
              <a:rPr lang="ru-RU" dirty="0" err="1"/>
              <a:t>е</a:t>
            </a:r>
            <a:r>
              <a:rPr lang="ru-RU" dirty="0" smtClean="0"/>
              <a:t>.</a:t>
            </a:r>
            <a:endParaRPr lang="ru-RU" dirty="0" smtClean="0"/>
          </a:p>
          <a:p>
            <a:r>
              <a:rPr lang="ru-RU" dirty="0" smtClean="0"/>
              <a:t>Является оно личностно ориентированным, </a:t>
            </a:r>
            <a:r>
              <a:rPr lang="ru-RU" dirty="0" err="1" smtClean="0"/>
              <a:t>деятельностным</a:t>
            </a:r>
            <a:r>
              <a:rPr lang="ru-RU" dirty="0" smtClean="0"/>
              <a:t>, развивающим?</a:t>
            </a: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Алгоритм анализа занятия: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Создана ли мотивация для овладения воспитанниками новыми знаниями? </a:t>
            </a:r>
          </a:p>
          <a:p>
            <a:pPr lvl="0"/>
            <a:r>
              <a:rPr lang="ru-RU" dirty="0" smtClean="0"/>
              <a:t>Какие условия были созданы для эмоционального включения детей в деятельность? Какие средства использовались? (проблемная ситуация, поисковые или проблемные вопросы, ИКТ и др.).</a:t>
            </a:r>
          </a:p>
          <a:p>
            <a:pPr lvl="0"/>
            <a:r>
              <a:rPr lang="ru-RU" dirty="0" smtClean="0"/>
              <a:t>Совместно ли с детьми определена цель и  действия для ее решения или педагог сам называет цель своей деятельности? </a:t>
            </a:r>
          </a:p>
          <a:p>
            <a:pPr lvl="0"/>
            <a:r>
              <a:rPr lang="ru-RU" dirty="0" smtClean="0"/>
              <a:t>Опирался ли педагог на имеющийся опыт детей? </a:t>
            </a:r>
          </a:p>
          <a:p>
            <a:pPr lvl="0"/>
            <a:r>
              <a:rPr lang="ru-RU" dirty="0" smtClean="0"/>
              <a:t>Акцентировал ли педагог внимание детей на затруднениях? Поощрял ли к высказываниям, вовлекал ли в обсуждение? </a:t>
            </a:r>
          </a:p>
          <a:p>
            <a:pPr lvl="0"/>
            <a:r>
              <a:rPr lang="ru-RU" dirty="0" smtClean="0"/>
              <a:t>Был ли предложен в ходе совместного обсуждения выбор способов действий, средств, партнеров? </a:t>
            </a:r>
          </a:p>
          <a:p>
            <a:pPr lvl="0"/>
            <a:r>
              <a:rPr lang="ru-RU" dirty="0" smtClean="0"/>
              <a:t>Проявили ли воспитанники открытость в общении, умение вести диалог?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Занятие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11.10. Продолжительность </a:t>
            </a:r>
            <a:r>
              <a:rPr lang="ru-RU" b="1" u="sng" dirty="0" smtClean="0"/>
              <a:t>непрерывной образовательной деятельности</a:t>
            </a:r>
            <a:r>
              <a:rPr lang="ru-RU" dirty="0" smtClean="0"/>
              <a:t> для детей от 3 до 4 лет - не более 15 минут, для детей от 4 до 5 лет - не более 20 минут, для детей от 5 до 6 лет - не более 25 минут, а для детей от 6 до 7 лет - не более 30 минут.</a:t>
            </a:r>
            <a:br>
              <a:rPr lang="ru-RU" dirty="0" smtClean="0"/>
            </a:br>
            <a:r>
              <a:rPr lang="ru-RU" dirty="0" smtClean="0"/>
              <a:t>(Пункт в редакции, введенной в действие с 20 сентября 2015 года </a:t>
            </a:r>
            <a:r>
              <a:rPr lang="ru-RU" u="sng" dirty="0" smtClean="0">
                <a:solidFill>
                  <a:srgbClr val="0070C0"/>
                </a:solidFill>
                <a:hlinkClick r:id="rId2"/>
              </a:rPr>
              <a:t>постановлением Главного государственного санитарного врача Российской Федерации от 27 августа 2015 года N 41</a:t>
            </a:r>
            <a:r>
              <a:rPr lang="ru-RU" dirty="0" smtClean="0">
                <a:solidFill>
                  <a:srgbClr val="0070C0"/>
                </a:solidFill>
              </a:rPr>
              <a:t>.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Алгоритм анализа занятия: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dirty="0" smtClean="0"/>
              <a:t>Какие формы организации коллективной деятельности использовались на занятии? (работа по подгруппам, в парах, индивидуально).</a:t>
            </a:r>
          </a:p>
          <a:p>
            <a:pPr lvl="0"/>
            <a:r>
              <a:rPr lang="ru-RU" dirty="0" smtClean="0"/>
              <a:t>Была ли организована самостоятельная деятельность воспитанников? </a:t>
            </a:r>
          </a:p>
          <a:p>
            <a:pPr lvl="0"/>
            <a:r>
              <a:rPr lang="ru-RU" dirty="0" smtClean="0"/>
              <a:t>Каким образом новый материал был включен в систему знаний ребенка?</a:t>
            </a:r>
          </a:p>
          <a:p>
            <a:pPr lvl="0"/>
            <a:r>
              <a:rPr lang="ru-RU" dirty="0" smtClean="0"/>
              <a:t>Соответствовали ли поставленным задачам: </a:t>
            </a:r>
          </a:p>
          <a:p>
            <a:r>
              <a:rPr lang="ru-RU" dirty="0" smtClean="0"/>
              <a:t>- тема занятия,</a:t>
            </a:r>
          </a:p>
          <a:p>
            <a:r>
              <a:rPr lang="ru-RU" dirty="0" smtClean="0"/>
              <a:t>- формы организации совместной деятельности, </a:t>
            </a:r>
          </a:p>
          <a:p>
            <a:r>
              <a:rPr lang="ru-RU" dirty="0" smtClean="0"/>
              <a:t>- возраст воспитанников. </a:t>
            </a:r>
          </a:p>
          <a:p>
            <a:r>
              <a:rPr lang="ru-RU" dirty="0" smtClean="0"/>
              <a:t>12. Была ли организована рефлексия и самооценка деятельности детей? </a:t>
            </a:r>
          </a:p>
          <a:p>
            <a:r>
              <a:rPr lang="ru-RU" dirty="0" smtClean="0"/>
              <a:t>13. Какой демонстрационный и раздаточный материал использовался для решения задач? </a:t>
            </a:r>
          </a:p>
          <a:p>
            <a:r>
              <a:rPr lang="ru-RU" dirty="0" smtClean="0"/>
              <a:t>14. Каким образом были реализованы </a:t>
            </a:r>
            <a:r>
              <a:rPr lang="ru-RU" dirty="0" err="1" smtClean="0"/>
              <a:t>здоровьесберегающие</a:t>
            </a:r>
            <a:r>
              <a:rPr lang="ru-RU" dirty="0" smtClean="0"/>
              <a:t> принципы на занятии? (Обеспечение двигательной активности, смена деятельности и т.д.).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Практическая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Разработать занятие, соответствующее требованиям.</a:t>
            </a:r>
          </a:p>
          <a:p>
            <a:r>
              <a:rPr lang="ru-RU" dirty="0" smtClean="0"/>
              <a:t>Представить от групп.</a:t>
            </a:r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Что оказалось для Вас полезным в занятии?</a:t>
            </a:r>
          </a:p>
          <a:p>
            <a:pPr algn="just"/>
            <a:r>
              <a:rPr lang="ru-RU" dirty="0" smtClean="0"/>
              <a:t>Какие проблемы Вы встречаете </a:t>
            </a:r>
            <a:r>
              <a:rPr lang="ru-RU" smtClean="0"/>
              <a:t>при разработке современного </a:t>
            </a:r>
            <a:r>
              <a:rPr lang="ru-RU" dirty="0" smtClean="0"/>
              <a:t>занятия?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     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Занятие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Современное занятие – это занимательное </a:t>
            </a:r>
            <a:r>
              <a:rPr lang="ru-RU" u="sng" dirty="0" smtClean="0"/>
              <a:t>дело,</a:t>
            </a:r>
            <a:r>
              <a:rPr lang="ru-RU" dirty="0" smtClean="0"/>
              <a:t> а значит, </a:t>
            </a:r>
            <a:r>
              <a:rPr lang="ru-RU" dirty="0" err="1" smtClean="0"/>
              <a:t>системообразующим</a:t>
            </a:r>
            <a:r>
              <a:rPr lang="ru-RU" dirty="0" smtClean="0"/>
              <a:t> элементом является </a:t>
            </a:r>
            <a:r>
              <a:rPr lang="ru-RU" i="1" dirty="0" smtClean="0"/>
              <a:t>деятельность ребёнка.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Педагогическое проектирование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— это предварительная разработка основных деталей предстоящей деятельности  детей и педагогов.</a:t>
            </a:r>
          </a:p>
          <a:p>
            <a:endParaRPr lang="ru-RU" i="1" dirty="0" smtClean="0"/>
          </a:p>
          <a:p>
            <a:r>
              <a:rPr lang="ru-RU" b="1" i="1" dirty="0" smtClean="0"/>
              <a:t>Что отличает современное занятие?</a:t>
            </a:r>
            <a:endParaRPr lang="ru-RU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   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pPr algn="ctr"/>
            <a:r>
              <a:rPr lang="ru-RU" b="1" dirty="0" smtClean="0"/>
              <a:t>Структура НОД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Структура НОД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b="1" dirty="0" smtClean="0"/>
              <a:t>Заголовок.</a:t>
            </a:r>
            <a:r>
              <a:rPr lang="ru-RU" dirty="0" smtClean="0"/>
              <a:t> Название НОД, возраст (группа) детей.</a:t>
            </a:r>
          </a:p>
          <a:p>
            <a:pPr lvl="0"/>
            <a:r>
              <a:rPr lang="ru-RU" b="1" dirty="0"/>
              <a:t>Цель и задачи.</a:t>
            </a:r>
            <a:r>
              <a:rPr lang="ru-RU" dirty="0"/>
              <a:t> </a:t>
            </a:r>
            <a:r>
              <a:rPr lang="ru-RU" b="1" dirty="0"/>
              <a:t>Цель</a:t>
            </a:r>
            <a:r>
              <a:rPr lang="ru-RU" dirty="0"/>
              <a:t> – это результат НОД.  </a:t>
            </a:r>
          </a:p>
          <a:p>
            <a:pPr lvl="0"/>
            <a:r>
              <a:rPr lang="ru-RU" dirty="0"/>
              <a:t>В задачах - «способствовать», «формировать умение», «создавать условия», «развивать», «приобщать» и т.д.</a:t>
            </a:r>
            <a:br>
              <a:rPr lang="ru-RU" dirty="0"/>
            </a:br>
            <a:r>
              <a:rPr lang="ru-RU" dirty="0"/>
              <a:t> 3 группы задач: </a:t>
            </a:r>
            <a:r>
              <a:rPr lang="ru-RU" b="1" dirty="0"/>
              <a:t>развивающие, обучающие, воспитательные</a:t>
            </a:r>
            <a:r>
              <a:rPr lang="ru-RU" dirty="0"/>
              <a:t> (воспитывающие).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Структура НОД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dirty="0"/>
              <a:t>Приоритетная  образовательная область</a:t>
            </a:r>
            <a:r>
              <a:rPr lang="ru-RU" dirty="0"/>
              <a:t>  НОД, </a:t>
            </a:r>
            <a:r>
              <a:rPr lang="ru-RU" b="1" dirty="0"/>
              <a:t>интеграция с другими образовательными областями. </a:t>
            </a:r>
            <a:endParaRPr lang="ru-RU" dirty="0"/>
          </a:p>
          <a:p>
            <a:pPr lvl="0"/>
            <a:r>
              <a:rPr lang="ru-RU" b="1" dirty="0"/>
              <a:t>Формы организации</a:t>
            </a:r>
            <a:r>
              <a:rPr lang="ru-RU" dirty="0"/>
              <a:t> коллективной деятельности (работа по подгруппам, в парах, совместная деятельность педагога с детьми) и самостоятельной деятельности детей (если она запланирована).</a:t>
            </a:r>
          </a:p>
          <a:p>
            <a:pPr lvl="0"/>
            <a:r>
              <a:rPr lang="ru-RU" b="1" dirty="0" smtClean="0"/>
              <a:t> Материал и оборудование, предварительная работа, планируемые результаты</a:t>
            </a:r>
            <a:r>
              <a:rPr lang="ru-RU" b="1" dirty="0" smtClean="0"/>
              <a:t>.</a:t>
            </a:r>
            <a:endParaRPr lang="ru-RU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Вводная часть</a:t>
            </a:r>
            <a:r>
              <a:rPr lang="ru-RU" dirty="0" smtClean="0"/>
              <a:t> занятия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 </a:t>
            </a:r>
            <a:r>
              <a:rPr lang="ru-RU" b="1" i="1" dirty="0" smtClean="0"/>
              <a:t>Цель</a:t>
            </a:r>
            <a:r>
              <a:rPr lang="ru-RU" dirty="0" smtClean="0"/>
              <a:t> вводной части – создать </a:t>
            </a:r>
            <a:r>
              <a:rPr lang="ru-RU" u="sng" dirty="0" smtClean="0"/>
              <a:t>мотивацию, увлечь детей темой занятия.</a:t>
            </a:r>
            <a:r>
              <a:rPr lang="ru-RU" dirty="0" smtClean="0"/>
              <a:t> </a:t>
            </a:r>
          </a:p>
          <a:p>
            <a:pPr algn="just">
              <a:buNone/>
            </a:pPr>
            <a:r>
              <a:rPr lang="ru-RU" dirty="0" smtClean="0"/>
              <a:t>- эмоциональное единение взрослого с детьми</a:t>
            </a:r>
          </a:p>
          <a:p>
            <a:pPr algn="just">
              <a:buFontTx/>
              <a:buChar char="-"/>
            </a:pPr>
            <a:r>
              <a:rPr lang="ru-RU" dirty="0" smtClean="0"/>
              <a:t>создание атмосферы заинтересованности каждого ребенка в совместной деятельности.</a:t>
            </a:r>
          </a:p>
          <a:p>
            <a:pPr algn="just">
              <a:buFontTx/>
              <a:buChar char="-"/>
            </a:pPr>
            <a:r>
              <a:rPr lang="ru-RU" dirty="0" smtClean="0"/>
              <a:t>Включение детей в личностно-значимую беседу, связанную с их жизненным опытом. </a:t>
            </a:r>
          </a:p>
          <a:p>
            <a:pPr algn="just">
              <a:buFontTx/>
              <a:buChar char="-"/>
            </a:pPr>
            <a:r>
              <a:rPr lang="ru-RU" dirty="0" smtClean="0"/>
              <a:t>Детская цель.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448</TotalTime>
  <Words>1230</Words>
  <Application>Microsoft Office PowerPoint</Application>
  <PresentationFormat>Экран (4:3)</PresentationFormat>
  <Paragraphs>189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Поток</vt:lpstr>
      <vt:lpstr>Проектирование современного    занятия в ДОО  </vt:lpstr>
      <vt:lpstr>Занятие</vt:lpstr>
      <vt:lpstr>Занятие</vt:lpstr>
      <vt:lpstr>Занятие</vt:lpstr>
      <vt:lpstr>Педагогическое проектирование </vt:lpstr>
      <vt:lpstr>Презентация PowerPoint</vt:lpstr>
      <vt:lpstr>Структура НОД</vt:lpstr>
      <vt:lpstr>Структура НОД</vt:lpstr>
      <vt:lpstr>Вводная часть занятия</vt:lpstr>
      <vt:lpstr>Основная часть</vt:lpstr>
      <vt:lpstr>Основная часть</vt:lpstr>
      <vt:lpstr>Основная часть</vt:lpstr>
      <vt:lpstr>Основная часть</vt:lpstr>
      <vt:lpstr>Формы совместной деятельности взрослых и детей</vt:lpstr>
      <vt:lpstr>Средства обучения и воспитания</vt:lpstr>
      <vt:lpstr>Умение задавать вопросы</vt:lpstr>
      <vt:lpstr>Приемы обучения диалогу</vt:lpstr>
      <vt:lpstr>Вопросы</vt:lpstr>
      <vt:lpstr>Заключительная  часть (рефлексивный этап) </vt:lpstr>
      <vt:lpstr>Завершение (рефлексия)</vt:lpstr>
      <vt:lpstr>Завершение</vt:lpstr>
      <vt:lpstr>Завершение (рефлексия)</vt:lpstr>
      <vt:lpstr>Рефлексивные вопросы</vt:lpstr>
      <vt:lpstr>Рефлексивные вопросы по целям использования</vt:lpstr>
      <vt:lpstr>Практическая часть </vt:lpstr>
      <vt:lpstr>Характеристика поведения педагога с ориентацией  на сотрудничество с детьми:</vt:lpstr>
      <vt:lpstr>Характеристика поведения педагога с ориентацией  на сотрудничество с детьми:</vt:lpstr>
      <vt:lpstr>Практическая работа</vt:lpstr>
      <vt:lpstr>Алгоритм анализа занятия:</vt:lpstr>
      <vt:lpstr>Алгоритм анализа занятия:</vt:lpstr>
      <vt:lpstr>Практическая работа</vt:lpstr>
      <vt:lpstr>Рефлексия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современного занятия в соответствии с ФГОС</dc:title>
  <dc:creator>Татьяна</dc:creator>
  <cp:lastModifiedBy>Селина Татьяна Михайловна</cp:lastModifiedBy>
  <cp:revision>34</cp:revision>
  <dcterms:created xsi:type="dcterms:W3CDTF">2014-10-21T15:27:56Z</dcterms:created>
  <dcterms:modified xsi:type="dcterms:W3CDTF">2017-12-19T02:20:34Z</dcterms:modified>
</cp:coreProperties>
</file>